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5" r:id="rId3"/>
    <p:sldId id="260" r:id="rId4"/>
    <p:sldId id="298" r:id="rId5"/>
    <p:sldId id="301" r:id="rId6"/>
    <p:sldId id="299" r:id="rId7"/>
    <p:sldId id="300" r:id="rId8"/>
    <p:sldId id="296" r:id="rId9"/>
    <p:sldId id="284" r:id="rId10"/>
  </p:sldIdLst>
  <p:sldSz cx="9144000" cy="6858000" type="screen4x3"/>
  <p:notesSz cx="6997700" cy="9271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57412" autoAdjust="0"/>
  </p:normalViewPr>
  <p:slideViewPr>
    <p:cSldViewPr>
      <p:cViewPr varScale="1">
        <p:scale>
          <a:sx n="63" d="100"/>
          <a:sy n="63" d="100"/>
        </p:scale>
        <p:origin x="-2376" y="-11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autoTitleDeleted val="1"/>
    <c:plotArea>
      <c:layout>
        <c:manualLayout>
          <c:layoutTarget val="inner"/>
          <c:xMode val="edge"/>
          <c:yMode val="edge"/>
          <c:x val="5.8979905737589246E-2"/>
          <c:y val="5.7009995834755807E-2"/>
          <c:w val="0.91234625913696232"/>
          <c:h val="0.7992550148864276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Sheet1!$A$2:$A$6</c:f>
              <c:strCache>
                <c:ptCount val="5"/>
                <c:pt idx="0">
                  <c:v>Not Started</c:v>
                </c:pt>
                <c:pt idx="1">
                  <c:v>Planning</c:v>
                </c:pt>
                <c:pt idx="2">
                  <c:v>Remediating</c:v>
                </c:pt>
                <c:pt idx="3">
                  <c:v>Certified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8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dLbls>
          <c:showVal val="1"/>
        </c:dLbls>
        <c:gapWidth val="12"/>
        <c:overlap val="7"/>
        <c:axId val="101751040"/>
        <c:axId val="109122304"/>
      </c:barChart>
      <c:catAx>
        <c:axId val="101751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700" b="1" i="0" baseline="0">
                <a:solidFill>
                  <a:schemeClr val="bg1"/>
                </a:solidFill>
              </a:defRPr>
            </a:pPr>
            <a:endParaRPr lang="en-US"/>
          </a:p>
        </c:txPr>
        <c:crossAx val="109122304"/>
        <c:crosses val="autoZero"/>
        <c:auto val="1"/>
        <c:lblAlgn val="ctr"/>
        <c:lblOffset val="100"/>
      </c:catAx>
      <c:valAx>
        <c:axId val="1091223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900" b="1" i="0" baseline="0">
                <a:solidFill>
                  <a:schemeClr val="bg1"/>
                </a:solidFill>
              </a:defRPr>
            </a:pPr>
            <a:endParaRPr lang="en-US"/>
          </a:p>
        </c:txPr>
        <c:crossAx val="101751040"/>
        <c:crosses val="autoZero"/>
        <c:crossBetween val="between"/>
      </c:valAx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 defTabSz="911225">
              <a:defRPr sz="12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7" tIns="45609" rIns="91217" bIns="45609" numCol="1" anchor="b" anchorCtr="0" compatLnSpc="1">
            <a:prstTxWarp prst="textNoShape">
              <a:avLst/>
            </a:prstTxWarp>
          </a:bodyPr>
          <a:lstStyle>
            <a:lvl1pPr defTabSz="911225">
              <a:defRPr sz="12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7" tIns="45609" rIns="91217" bIns="45609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b="0"/>
            </a:lvl1pPr>
          </a:lstStyle>
          <a:p>
            <a:pPr>
              <a:defRPr/>
            </a:pPr>
            <a:fld id="{54B962DC-3311-4037-A8C6-603ABE71C6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CFDC5-B7FC-4142-A3DF-5EAA06DF479C}" type="slidenum">
              <a:rPr lang="en-CA" smtClean="0"/>
              <a:pPr/>
              <a:t>1</a:t>
            </a:fld>
            <a:endParaRPr lang="en-CA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CA" sz="1400" b="1" dirty="0" smtClean="0"/>
              <a:t>Good Morning everyone!</a:t>
            </a:r>
          </a:p>
          <a:p>
            <a:pPr marL="228600" indent="-228600" eaLnBrk="1" hangingPunct="1"/>
            <a:endParaRPr lang="en-CA" sz="1400" b="1" dirty="0" smtClean="0"/>
          </a:p>
          <a:p>
            <a:pPr marL="228600" indent="-228600" eaLnBrk="1" hangingPunct="1"/>
            <a:r>
              <a:rPr lang="en-CA" sz="1400" b="1" dirty="0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5C120-847D-4B61-939E-47431771484C}" type="slidenum">
              <a:rPr lang="en-CA" smtClean="0"/>
              <a:pPr/>
              <a:t>2</a:t>
            </a:fld>
            <a:endParaRPr lang="en-CA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b="1" dirty="0" smtClean="0"/>
              <a:t>Very briefly, here is an outline of today’s agenda.</a:t>
            </a:r>
          </a:p>
          <a:p>
            <a:pPr eaLnBrk="1" hangingPunct="1"/>
            <a:endParaRPr lang="en-US" sz="1400" b="1" dirty="0" smtClean="0"/>
          </a:p>
          <a:p>
            <a:pPr eaLnBrk="1" hangingPunct="1"/>
            <a:r>
              <a:rPr lang="en-US" sz="1400" b="1" dirty="0" smtClean="0"/>
              <a:t>(Administrative details – i.e.,</a:t>
            </a:r>
            <a:r>
              <a:rPr lang="en-US" sz="1400" b="1" baseline="0" dirty="0" smtClean="0"/>
              <a:t> location of washrooms, nutrition breaks – might be a good idea to get some fresh air, and any other logistics).</a:t>
            </a:r>
            <a:endParaRPr lang="en-US" sz="1400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1C0EB-FE30-4DF2-8ED7-5C4617AB5E9E}" type="slidenum">
              <a:rPr lang="en-CA" smtClean="0"/>
              <a:pPr/>
              <a:t>3</a:t>
            </a:fld>
            <a:endParaRPr lang="en-CA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CAD52-1CE4-4D94-88B9-9E33798411C4}" type="slidenum">
              <a:rPr lang="en-CA" smtClean="0"/>
              <a:pPr/>
              <a:t>4</a:t>
            </a:fld>
            <a:endParaRPr lang="en-CA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z="1400" b="1" dirty="0" smtClean="0"/>
              <a:t>You may recall that we sent a brief 3-question survey to all participants in advance.</a:t>
            </a:r>
          </a:p>
          <a:p>
            <a:pPr eaLnBrk="1" hangingPunct="1"/>
            <a:endParaRPr lang="en-CA" sz="1400" b="1" dirty="0" smtClean="0"/>
          </a:p>
          <a:p>
            <a:pPr eaLnBrk="1" hangingPunct="1"/>
            <a:r>
              <a:rPr lang="en-CA" sz="1400" b="1" dirty="0" smtClean="0"/>
              <a:t>Of the responses received, the majority of you are either</a:t>
            </a:r>
            <a:r>
              <a:rPr lang="en-CA" sz="1400" b="1" baseline="0" dirty="0" smtClean="0"/>
              <a:t> in planning process or remediating payment systems and policies.</a:t>
            </a:r>
            <a:endParaRPr lang="en-CA" sz="1400" b="1" dirty="0" smtClean="0"/>
          </a:p>
          <a:p>
            <a:pPr lvl="1" eaLnBrk="1" hangingPunct="1"/>
            <a:endParaRPr lang="en-CA" sz="1400" b="1" dirty="0" smtClean="0"/>
          </a:p>
          <a:p>
            <a:pPr lvl="1" eaLnBrk="1" hangingPunct="1"/>
            <a:endParaRPr lang="en-CA" sz="1400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62915-2D25-4D75-BF9B-70BEECD3AABD}" type="slidenum">
              <a:rPr lang="en-CA" smtClean="0"/>
              <a:pPr/>
              <a:t>5</a:t>
            </a:fld>
            <a:endParaRPr lang="en-CA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z="1400" b="1" dirty="0" smtClean="0"/>
              <a:t>We will</a:t>
            </a:r>
            <a:r>
              <a:rPr lang="en-CA" sz="1400" b="1" baseline="0" dirty="0" smtClean="0"/>
              <a:t> delve into some of these areas in more detail in our breakout sessions this afternoon.</a:t>
            </a:r>
          </a:p>
          <a:p>
            <a:pPr eaLnBrk="1" hangingPunct="1"/>
            <a:endParaRPr lang="en-CA" sz="1400" b="1" baseline="0" dirty="0" smtClean="0"/>
          </a:p>
          <a:p>
            <a:pPr eaLnBrk="1" hangingPunct="1"/>
            <a:endParaRPr lang="en-CA" sz="1400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="1" baseline="0" dirty="0" smtClean="0"/>
              <a:t>We’ve heard from you via the survey on what you wish to gain/take away from today’s Working Forum, as noted on this and the following slide. </a:t>
            </a:r>
            <a:endParaRPr lang="en-CA" b="1" smtClean="0"/>
          </a:p>
          <a:p>
            <a:endParaRPr lang="en-CA" b="1" dirty="0" smtClean="0"/>
          </a:p>
          <a:p>
            <a:r>
              <a:rPr lang="en-CA" b="1" dirty="0" smtClean="0"/>
              <a:t>Each</a:t>
            </a:r>
            <a:r>
              <a:rPr lang="en-CA" b="1" baseline="0" dirty="0" smtClean="0"/>
              <a:t> of these topics will form part of our discussion later this afternoon when we hear back from the Breakout Sessions, and discuss “next steps.”</a:t>
            </a:r>
          </a:p>
          <a:p>
            <a:endParaRPr lang="en-CA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962DC-3311-4037-A8C6-603ABE71C6A3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962DC-3311-4037-A8C6-603ABE71C6A3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Winchester House:</a:t>
            </a:r>
          </a:p>
          <a:p>
            <a:endParaRPr lang="en-CA" b="1" dirty="0" smtClean="0"/>
          </a:p>
          <a:p>
            <a:r>
              <a:rPr lang="en-CA" b="1" dirty="0" smtClean="0"/>
              <a:t>No blue print – an example of a never-ending project lacking a cohesive vision:</a:t>
            </a:r>
          </a:p>
          <a:p>
            <a:pPr lvl="1">
              <a:buFont typeface="Arial" pitchFamily="34" charset="0"/>
              <a:buChar char="•"/>
            </a:pPr>
            <a:r>
              <a:rPr lang="en-CA" b="1" dirty="0" smtClean="0"/>
              <a:t>Number</a:t>
            </a:r>
            <a:r>
              <a:rPr lang="en-CA" b="1" baseline="0" dirty="0" smtClean="0"/>
              <a:t> of rooms – 160</a:t>
            </a:r>
          </a:p>
          <a:p>
            <a:pPr lvl="1">
              <a:buFont typeface="Arial" pitchFamily="34" charset="0"/>
              <a:buChar char="•"/>
            </a:pPr>
            <a:r>
              <a:rPr lang="en-CA" b="1" baseline="0" dirty="0" smtClean="0"/>
              <a:t>Cost - $5.5 million</a:t>
            </a:r>
          </a:p>
          <a:p>
            <a:pPr lvl="1">
              <a:buFont typeface="Arial" pitchFamily="34" charset="0"/>
              <a:buChar char="•"/>
            </a:pPr>
            <a:r>
              <a:rPr lang="en-CA" b="1" baseline="0" dirty="0" smtClean="0"/>
              <a:t>Date of Construction – 1884-1922 (38 continuous years)</a:t>
            </a:r>
          </a:p>
          <a:p>
            <a:pPr lvl="1">
              <a:buFont typeface="Arial" pitchFamily="34" charset="0"/>
              <a:buChar char="•"/>
            </a:pPr>
            <a:r>
              <a:rPr lang="en-CA" b="1" baseline="0" dirty="0" smtClean="0"/>
              <a:t>Number of Basements – 2</a:t>
            </a:r>
          </a:p>
          <a:p>
            <a:pPr lvl="1">
              <a:buFont typeface="Arial" pitchFamily="34" charset="0"/>
              <a:buChar char="•"/>
            </a:pPr>
            <a:r>
              <a:rPr lang="en-CA" b="1" baseline="0" dirty="0" smtClean="0"/>
              <a:t>Heating – steam, forced air, fireplaces</a:t>
            </a:r>
          </a:p>
          <a:p>
            <a:pPr lvl="1">
              <a:buFont typeface="Arial" pitchFamily="34" charset="0"/>
              <a:buChar char="•"/>
            </a:pPr>
            <a:r>
              <a:rPr lang="en-CA" b="1" baseline="0" dirty="0" smtClean="0"/>
              <a:t>Number of doors – 950</a:t>
            </a:r>
          </a:p>
          <a:p>
            <a:pPr lvl="1">
              <a:buFont typeface="Arial" pitchFamily="34" charset="0"/>
              <a:buChar char="•"/>
            </a:pPr>
            <a:r>
              <a:rPr lang="en-CA" b="1" baseline="0" dirty="0" smtClean="0"/>
              <a:t>Number of chimneys – 19</a:t>
            </a:r>
          </a:p>
          <a:p>
            <a:pPr lvl="1">
              <a:buFont typeface="Arial" pitchFamily="34" charset="0"/>
              <a:buChar char="•"/>
            </a:pPr>
            <a:r>
              <a:rPr lang="en-CA" b="1" baseline="0" dirty="0" smtClean="0"/>
              <a:t>Number of kitchens – 6</a:t>
            </a:r>
          </a:p>
          <a:p>
            <a:pPr>
              <a:buFont typeface="Arial" pitchFamily="34" charset="0"/>
              <a:buChar char="•"/>
            </a:pPr>
            <a:endParaRPr lang="en-CA" b="1" baseline="0" dirty="0" smtClean="0"/>
          </a:p>
          <a:p>
            <a:pPr>
              <a:buFont typeface="Arial" pitchFamily="34" charset="0"/>
              <a:buNone/>
            </a:pPr>
            <a:r>
              <a:rPr lang="en-CA" b="1" baseline="0" dirty="0" smtClean="0"/>
              <a:t>Challenge:  If not working together may achieve only partial benefits/success</a:t>
            </a:r>
            <a:endParaRPr lang="en-CA" b="1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962DC-3311-4037-A8C6-603ABE71C6A3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62D4B-637A-499D-A2A1-37A496655E71}" type="slidenum">
              <a:rPr lang="en-CA" smtClean="0"/>
              <a:pPr/>
              <a:t>9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159F-0B10-4275-A9B8-6AA5783439E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E3651-0397-4F6E-BB8C-B7179646D1E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990600"/>
            <a:ext cx="2076450" cy="513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76950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CCD9-A484-4120-996D-A4E33C0D7A4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25FE5-0D93-4A0D-AF5E-634B92B40D1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BA9BA-A5B2-4B6C-9498-624AE2330E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767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B1C6E-D4D2-406B-9072-69678155BEF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3B796-74BD-4897-A4BF-37EF193E18A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EA3A4-B41A-44FE-A5C0-4DF1B288E1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D426-175B-4F25-A77A-C906E1148C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8AD0C-4F7D-4851-A060-931BE9AD3B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D9610-E73D-4D70-840B-F6C33A6FE8C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haredServices_PowerPoint_DkBkg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305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pic>
        <p:nvPicPr>
          <p:cNvPr id="1028" name="Picture 9" descr="Generic_PowerPoint_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0" descr="Generic_PowerPoint_Fla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BCID_BPOE_H_RGB_rev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28336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00FC6DF2-AD58-47FE-B6E5-EB9325EE26C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sz="4000" smtClean="0">
                <a:solidFill>
                  <a:schemeClr val="bg1"/>
                </a:solidFill>
              </a:rPr>
              <a:t>Public Sector Payment Card Industry (PCI) - Working Forum</a:t>
            </a:r>
            <a:endParaRPr lang="en-CA" sz="3800" smtClean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800" smtClean="0">
                <a:solidFill>
                  <a:schemeClr val="hlink"/>
                </a:solidFill>
              </a:rPr>
              <a:t>Nicholas Krischanowsky</a:t>
            </a:r>
          </a:p>
          <a:p>
            <a:pPr eaLnBrk="1" hangingPunct="1">
              <a:lnSpc>
                <a:spcPct val="80000"/>
              </a:lnSpc>
            </a:pPr>
            <a:r>
              <a:rPr lang="en-CA" sz="2800" smtClean="0">
                <a:solidFill>
                  <a:schemeClr val="hlink"/>
                </a:solidFill>
              </a:rPr>
              <a:t>BC Provincial Treasury</a:t>
            </a:r>
          </a:p>
          <a:p>
            <a:pPr eaLnBrk="1" hangingPunct="1">
              <a:lnSpc>
                <a:spcPct val="80000"/>
              </a:lnSpc>
            </a:pPr>
            <a:endParaRPr lang="en-CA" sz="20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CA" sz="2000" smtClean="0">
                <a:solidFill>
                  <a:schemeClr val="accent1"/>
                </a:solidFill>
              </a:rPr>
              <a:t>LDB Training Centre, Burnaby, BC, 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smtClean="0">
                <a:solidFill>
                  <a:schemeClr val="accent1"/>
                </a:solidFill>
              </a:rPr>
              <a:t>May 27, 2009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BBE0E3"/>
                </a:solidFill>
              </a:rPr>
              <a:t>Morning</a:t>
            </a:r>
            <a:r>
              <a:rPr lang="en-CA" dirty="0" smtClean="0">
                <a:solidFill>
                  <a:schemeClr val="accent1"/>
                </a:solidFill>
              </a:rPr>
              <a:t> 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chemeClr val="bg1"/>
                </a:solidFill>
              </a:rPr>
              <a:t>Introduction – Welcoming Comments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chemeClr val="bg1"/>
                </a:solidFill>
              </a:rPr>
              <a:t>Survey Results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chemeClr val="bg1"/>
                </a:solidFill>
              </a:rPr>
              <a:t>Presentation by Deloitte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chemeClr val="bg1"/>
                </a:solidFill>
              </a:rPr>
              <a:t>Core Government’s PCI Compliance and Remediation Program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chemeClr val="bg1"/>
                </a:solidFill>
              </a:rPr>
              <a:t>Liquor Distribution Branch (LDB) Compliance Program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CA" smtClean="0">
                <a:solidFill>
                  <a:schemeClr val="accent1"/>
                </a:solidFill>
              </a:rPr>
              <a:t>Afternoon 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chemeClr val="bg1"/>
                </a:solidFill>
              </a:rPr>
              <a:t>Workplace Technology Services</a:t>
            </a:r>
          </a:p>
          <a:p>
            <a:pPr eaLnBrk="1" hangingPunct="1"/>
            <a:r>
              <a:rPr lang="en-CA" smtClean="0">
                <a:solidFill>
                  <a:schemeClr val="bg1"/>
                </a:solidFill>
              </a:rPr>
              <a:t>Breakout Sessions (facilitated by Deloitte)</a:t>
            </a:r>
          </a:p>
          <a:p>
            <a:pPr lvl="1" eaLnBrk="1" hangingPunct="1"/>
            <a:r>
              <a:rPr lang="en-CA" smtClean="0">
                <a:solidFill>
                  <a:schemeClr val="bg1"/>
                </a:solidFill>
              </a:rPr>
              <a:t>Technology Stream</a:t>
            </a:r>
          </a:p>
          <a:p>
            <a:pPr lvl="1" eaLnBrk="1" hangingPunct="1"/>
            <a:r>
              <a:rPr lang="en-CA" smtClean="0">
                <a:solidFill>
                  <a:schemeClr val="bg1"/>
                </a:solidFill>
              </a:rPr>
              <a:t>Business Stream</a:t>
            </a:r>
          </a:p>
          <a:p>
            <a:pPr eaLnBrk="1" hangingPunct="1"/>
            <a:r>
              <a:rPr lang="en-CA" smtClean="0">
                <a:solidFill>
                  <a:schemeClr val="bg1"/>
                </a:solidFill>
              </a:rPr>
              <a:t>Results of Breakout Sessions</a:t>
            </a:r>
          </a:p>
          <a:p>
            <a:pPr eaLnBrk="1" hangingPunct="1"/>
            <a:r>
              <a:rPr lang="en-CA" smtClean="0">
                <a:solidFill>
                  <a:schemeClr val="bg1"/>
                </a:solidFill>
              </a:rPr>
              <a:t>Open Discussion (Q&amp;A)</a:t>
            </a:r>
          </a:p>
          <a:p>
            <a:pPr eaLnBrk="1" hangingPunct="1"/>
            <a:r>
              <a:rPr lang="en-CA" smtClean="0">
                <a:solidFill>
                  <a:schemeClr val="bg1"/>
                </a:solidFill>
              </a:rPr>
              <a:t>Closing Remarks</a:t>
            </a:r>
          </a:p>
          <a:p>
            <a:pPr lvl="1" algn="ctr" eaLnBrk="1" hangingPunct="1">
              <a:buFontTx/>
              <a:buNone/>
            </a:pPr>
            <a:endParaRPr lang="en-CA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1"/>
                </a:solidFill>
              </a:rPr>
              <a:t>Your Response</a:t>
            </a:r>
            <a:endParaRPr lang="en-CA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0" y="2057400"/>
          <a:ext cx="7467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BBE0E3"/>
                </a:solidFill>
              </a:rPr>
              <a:t>Your Priorities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990600" y="2209800"/>
          <a:ext cx="7086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914400"/>
                <a:gridCol w="990600"/>
                <a:gridCol w="990600"/>
                <a:gridCol w="914400"/>
              </a:tblGrid>
              <a:tr h="807720"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720"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720"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720"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720"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66800" y="2194560"/>
          <a:ext cx="73152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762000"/>
                <a:gridCol w="762000"/>
                <a:gridCol w="762000"/>
                <a:gridCol w="685800"/>
              </a:tblGrid>
              <a:tr h="83820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Areas of help to achieve PCI Compliance</a:t>
                      </a:r>
                      <a:endParaRPr lang="en-CA" sz="2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</a:p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</a:p>
                    <a:p>
                      <a:r>
                        <a:rPr lang="en-CA" dirty="0" smtClean="0"/>
                        <a:t>Med</a:t>
                      </a:r>
                      <a:endParaRPr lang="en-CA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</a:p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N/A</a:t>
                      </a:r>
                      <a:endParaRPr lang="en-CA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Funding/costing and planning</a:t>
                      </a:r>
                      <a:endParaRPr lang="en-CA" sz="2400" b="1" i="0" u="none" strike="noStrike" baseline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CA" sz="24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Resources</a:t>
                      </a:r>
                      <a:endParaRPr lang="en-CA" sz="2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Systems/technology solutions</a:t>
                      </a:r>
                    </a:p>
                    <a:p>
                      <a:endParaRPr lang="en-CA" sz="2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Policies</a:t>
                      </a:r>
                    </a:p>
                    <a:p>
                      <a:endParaRPr lang="en-CA" sz="2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BBE0E3"/>
                </a:solidFill>
              </a:rPr>
              <a:t>Your Expectations</a:t>
            </a:r>
            <a:endParaRPr lang="en-CA" dirty="0">
              <a:solidFill>
                <a:srgbClr val="BBE0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Clarify PCI Compliance Requirements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Consequences of Non-Compliance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How to Approach Achieving Compliance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BBE0E3"/>
                </a:solidFill>
              </a:rPr>
              <a:t>Your Expectations</a:t>
            </a:r>
            <a:endParaRPr lang="en-CA" dirty="0">
              <a:solidFill>
                <a:srgbClr val="BBE0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Common Challenges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How to Achieve Executive Support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Understanding the Role of a Qualified Security Assessor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wincheste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6100" y="1128713"/>
            <a:ext cx="8140700" cy="574675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CA" smtClean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z="2800" smtClean="0">
                <a:solidFill>
                  <a:schemeClr val="hlink"/>
                </a:solidFill>
              </a:rPr>
              <a:t>‘Wave Rider’</a:t>
            </a:r>
            <a:r>
              <a:rPr lang="en-CA" sz="2800" smtClean="0">
                <a:solidFill>
                  <a:schemeClr val="bg1"/>
                </a:solidFill>
              </a:rPr>
              <a:t> Nick.Krischanowsky@gov.bc.ca</a:t>
            </a:r>
          </a:p>
        </p:txBody>
      </p:sp>
      <p:pic>
        <p:nvPicPr>
          <p:cNvPr id="7172" name="Picture 4" descr="nic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5163" y="2800350"/>
            <a:ext cx="527208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ster_test2">
  <a:themeElements>
    <a:clrScheme name="master_tes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_test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_tes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s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s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s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s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s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tes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tes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tes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tes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tes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tes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master_test2</Template>
  <TotalTime>2662</TotalTime>
  <Words>403</Words>
  <Application>Microsoft Office PowerPoint</Application>
  <PresentationFormat>On-screen Show (4:3)</PresentationFormat>
  <Paragraphs>100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master_test2</vt:lpstr>
      <vt:lpstr>Public Sector Payment Card Industry (PCI) - Working Forum</vt:lpstr>
      <vt:lpstr>Morning Agenda</vt:lpstr>
      <vt:lpstr>Afternoon Agenda</vt:lpstr>
      <vt:lpstr>Your Response</vt:lpstr>
      <vt:lpstr>Your Priorities</vt:lpstr>
      <vt:lpstr>Your Expectations</vt:lpstr>
      <vt:lpstr>Your Expectations</vt:lpstr>
      <vt:lpstr>Slide 8</vt:lpstr>
      <vt:lpstr>Thank you!</vt:lpstr>
    </vt:vector>
  </TitlesOfParts>
  <Company>Province of British Columbia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Riding the e-Payments Wave – From Innovation to Transformation</dc:title>
  <dc:creator>Maggie  Skaarup</dc:creator>
  <cp:lastModifiedBy>mskaarup</cp:lastModifiedBy>
  <cp:revision>134</cp:revision>
  <dcterms:created xsi:type="dcterms:W3CDTF">2008-09-04T20:34:16Z</dcterms:created>
  <dcterms:modified xsi:type="dcterms:W3CDTF">2009-05-22T18:28:37Z</dcterms:modified>
</cp:coreProperties>
</file>